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5" r:id="rId1"/>
    <p:sldMasterId id="2147483694" r:id="rId2"/>
  </p:sldMasterIdLst>
  <p:notesMasterIdLst>
    <p:notesMasterId r:id="rId17"/>
  </p:notesMasterIdLst>
  <p:handoutMasterIdLst>
    <p:handoutMasterId r:id="rId18"/>
  </p:handoutMasterIdLst>
  <p:sldIdLst>
    <p:sldId id="356" r:id="rId3"/>
    <p:sldId id="414" r:id="rId4"/>
    <p:sldId id="415" r:id="rId5"/>
    <p:sldId id="416" r:id="rId6"/>
    <p:sldId id="417" r:id="rId7"/>
    <p:sldId id="418" r:id="rId8"/>
    <p:sldId id="419" r:id="rId9"/>
    <p:sldId id="426" r:id="rId10"/>
    <p:sldId id="420" r:id="rId11"/>
    <p:sldId id="421" r:id="rId12"/>
    <p:sldId id="422" r:id="rId13"/>
    <p:sldId id="423" r:id="rId14"/>
    <p:sldId id="424" r:id="rId15"/>
    <p:sldId id="425" r:id="rId16"/>
  </p:sldIdLst>
  <p:sldSz cx="9144000" cy="6858000" type="letter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>
          <p15:clr>
            <a:srgbClr val="A4A3A4"/>
          </p15:clr>
        </p15:guide>
        <p15:guide id="2" pos="5616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pos="552" userDrawn="1">
          <p15:clr>
            <a:srgbClr val="A4A3A4"/>
          </p15:clr>
        </p15:guide>
        <p15:guide id="6" pos="4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755"/>
    <a:srgbClr val="CC6600"/>
    <a:srgbClr val="6666FF"/>
    <a:srgbClr val="008000"/>
    <a:srgbClr val="000080"/>
    <a:srgbClr val="004000"/>
    <a:srgbClr val="996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3" autoAdjust="0"/>
    <p:restoredTop sz="95102" autoAdjust="0"/>
  </p:normalViewPr>
  <p:slideViewPr>
    <p:cSldViewPr snapToGrid="0">
      <p:cViewPr varScale="1">
        <p:scale>
          <a:sx n="117" d="100"/>
          <a:sy n="117" d="100"/>
        </p:scale>
        <p:origin x="2296" y="176"/>
      </p:cViewPr>
      <p:guideLst>
        <p:guide orient="horz" pos="3816"/>
        <p:guide pos="5616"/>
        <p:guide pos="2880"/>
        <p:guide pos="144"/>
        <p:guide pos="552"/>
        <p:guide pos="4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1818" y="-102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158826-EADE-4792-AB13-43381F09B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66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4538"/>
            <a:ext cx="5353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ECC53042-5A96-4DBC-B738-B843823BA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8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6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21,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892034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892034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r>
              <a:rPr lang="en-US" dirty="0"/>
              <a:t>ECE 8527 – Introduction to Machine Learning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91893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revoledu.com/kardi/tutorial/KNN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milania.de/blog/Introduction_to_kernel_density_estimation_%28Parzen_window_method%29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cgm.cs.mcgill.ca/~soss/cs644/projects/simar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europepmc.org%2Farticle%2Fpmc%2F2914143&amp;psig=AOvVaw3pMlGvv1aBTPClK7ZmTSlF&amp;ust=1614539202489000&amp;source=images&amp;cd=vfe&amp;ved=0CAIQjRxqFwoTCNCFn7Dhiu8CFQAAAAAdAAAAABAV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sip.piconepress.com/courses/temple/ece_8527/resources/dhs_book/dhs_book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qxD32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1338" y="1301617"/>
            <a:ext cx="4721225" cy="460547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defTabSz="914400" rtl="0" eaLnBrk="1" fontAlgn="auto" latinLnBrk="0" hangingPunct="1"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Objectives:</a:t>
            </a:r>
          </a:p>
          <a:p>
            <a:pPr marL="174625"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Density Estimation</a:t>
            </a:r>
          </a:p>
          <a:p>
            <a:pPr marL="174625"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Parzen Windows</a:t>
            </a:r>
          </a:p>
          <a:p>
            <a:pPr marL="174625"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k-Nearest Neighbor</a:t>
            </a:r>
          </a:p>
          <a:p>
            <a:pPr marL="174625"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Properties of Metrics</a:t>
            </a:r>
          </a:p>
          <a:p>
            <a:pPr marL="174625" indent="-174625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Resources:</a:t>
            </a:r>
          </a:p>
          <a:p>
            <a:pPr marL="174625">
              <a:spcBef>
                <a:spcPts val="0"/>
              </a:spcBef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Textbook (Sections 2.1, 2.2)</a:t>
            </a:r>
            <a:br>
              <a:rPr lang="en-US" sz="1800" b="1" dirty="0">
                <a:solidFill>
                  <a:schemeClr val="accent2"/>
                </a:solidFill>
              </a:rPr>
            </a:br>
            <a:r>
              <a:rPr lang="en-US" sz="1800" b="1" dirty="0" err="1">
                <a:solidFill>
                  <a:schemeClr val="accent2"/>
                </a:solidFill>
              </a:rPr>
              <a:t>Sellner</a:t>
            </a:r>
            <a:r>
              <a:rPr lang="en-US" sz="1800" b="1" dirty="0">
                <a:solidFill>
                  <a:schemeClr val="accent2"/>
                </a:solidFill>
              </a:rPr>
              <a:t>: </a:t>
            </a:r>
            <a:r>
              <a:rPr lang="en-US" sz="1800" b="1" dirty="0">
                <a:solidFill>
                  <a:srgbClr val="004000"/>
                </a:solidFill>
                <a:hlinkClick r:id="rId2"/>
              </a:rPr>
              <a:t>Parzen Windows</a:t>
            </a:r>
            <a:br>
              <a:rPr lang="en-US" sz="1800" b="1" dirty="0">
                <a:solidFill>
                  <a:srgbClr val="004000"/>
                </a:solidFill>
              </a:rPr>
            </a:br>
            <a:r>
              <a:rPr lang="en-US" sz="1800" b="1" dirty="0" err="1">
                <a:solidFill>
                  <a:srgbClr val="004000"/>
                </a:solidFill>
              </a:rPr>
              <a:t>Teknomo</a:t>
            </a:r>
            <a:r>
              <a:rPr lang="en-US" sz="1800" b="1" dirty="0">
                <a:solidFill>
                  <a:srgbClr val="004000"/>
                </a:solidFill>
              </a:rPr>
              <a:t>: </a:t>
            </a:r>
            <a:r>
              <a:rPr lang="en-US" sz="1800" b="1" dirty="0">
                <a:solidFill>
                  <a:srgbClr val="004000"/>
                </a:solidFill>
                <a:hlinkClick r:id="rId3"/>
              </a:rPr>
              <a:t>K-Nearest Neighbor Rule</a:t>
            </a:r>
            <a:br>
              <a:rPr lang="en-US" sz="1800" b="1" dirty="0">
                <a:solidFill>
                  <a:srgbClr val="004000"/>
                </a:solidFill>
              </a:rPr>
            </a:br>
            <a:r>
              <a:rPr lang="en-US" sz="1800" b="1" dirty="0" err="1">
                <a:solidFill>
                  <a:srgbClr val="004000"/>
                </a:solidFill>
              </a:rPr>
              <a:t>TutorialsPoint</a:t>
            </a:r>
            <a:r>
              <a:rPr lang="en-US" sz="1800" b="1" dirty="0">
                <a:solidFill>
                  <a:srgbClr val="004000"/>
                </a:solidFill>
              </a:rPr>
              <a:t>: </a:t>
            </a:r>
            <a:r>
              <a:rPr lang="en-US" sz="1800" b="1" dirty="0">
                <a:solidFill>
                  <a:srgbClr val="004000"/>
                </a:solidFill>
                <a:hlinkClick r:id="rId4"/>
              </a:rPr>
              <a:t>KNN Tutorial</a:t>
            </a:r>
            <a:endParaRPr lang="en-US" sz="1800" b="1" dirty="0">
              <a:solidFill>
                <a:srgbClr val="004000"/>
              </a:solidFill>
            </a:endParaRPr>
          </a:p>
          <a:p>
            <a:pPr marL="176213" lvl="0" indent="-176213" fontAlgn="auto">
              <a:spcBef>
                <a:spcPts val="14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sz="1800" b="1" i="0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accent1"/>
                </a:solidFill>
              </a:rPr>
              <a:t>Lecture 21: Introduction to Nonparametric </a:t>
            </a:r>
            <a:r>
              <a:rPr lang="en-US" b="1" dirty="0">
                <a:solidFill>
                  <a:schemeClr val="accent1"/>
                </a:solidFill>
              </a:rPr>
              <a:t>Techniques</a:t>
            </a:r>
          </a:p>
        </p:txBody>
      </p:sp>
      <p:pic>
        <p:nvPicPr>
          <p:cNvPr id="13" name="Picture 3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62563" y="4112984"/>
            <a:ext cx="2486338" cy="1901427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16323" y="2747637"/>
            <a:ext cx="2360952" cy="1770714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75524" y="1301617"/>
            <a:ext cx="2473377" cy="185503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27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Application: Estimation of </a:t>
            </a:r>
            <a:r>
              <a:rPr lang="en-US" b="1" i="1" dirty="0">
                <a:solidFill>
                  <a:schemeClr val="accent2"/>
                </a:solidFill>
              </a:rPr>
              <a:t>A Posteriori </a:t>
            </a:r>
            <a:r>
              <a:rPr lang="en-US" b="1" dirty="0">
                <a:solidFill>
                  <a:schemeClr val="accent2"/>
                </a:solidFill>
              </a:rPr>
              <a:t>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41117" y="709856"/>
                <a:ext cx="8686800" cy="5843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Goal: estimate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/>
                  <a:t> from a set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/>
                  <a:t> labeled samples.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Let’s place a cell of volume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b="1" dirty="0"/>
                  <a:t> around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/>
                  <a:t> and capture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samples.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b="1" dirty="0"/>
                  <a:t> samples amongst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turned out to be labeled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 then: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) 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/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)/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A reasonable estimate for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/>
                  <a:t> is: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  <m:d>
                      <m:dPr>
                        <m:ctrlPr>
                          <a:rPr lang="en-US" sz="1800" i="1" baseline="-25000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𝜔</m:t>
                            </m:r>
                            <m:r>
                              <a:rPr lang="en-US" sz="1800" i="1" baseline="-25000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e>
                        </m:d>
                        <m:r>
                          <a:rPr lang="en-US" sz="1800" b="1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𝒙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  <m:r>
                          <a:rPr lang="en-US" sz="1800" i="1" baseline="-25000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𝒙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, 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𝜔</m:t>
                        </m:r>
                        <m:r>
                          <a:rPr lang="en-US" sz="1800" i="1" baseline="-25000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𝑗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𝑐</m:t>
                            </m:r>
                          </m:sup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𝑝</m:t>
                            </m:r>
                            <m:r>
                              <a:rPr lang="en-US" sz="1800" i="1" baseline="-25000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𝑛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(</m:t>
                            </m:r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𝒙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, </m:t>
                            </m:r>
                            <m:r>
                              <a:rPr lang="en-US" sz="1800" i="1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𝜔</m:t>
                            </m:r>
                            <m:r>
                              <a:rPr lang="en-US" sz="1800" i="1" baseline="-25000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1800" b="1" dirty="0"/>
                  <a:t>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8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1800" b="1" dirty="0"/>
                  <a:t> is the fraction of the samples within the cell that are labeled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To achieve the minimum error rate, 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the most frequently represented 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category within the cell is selected.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 is large and the cell sufficiently 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small, the performance will 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approach the best possible.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kNN is a very powerful classifier, 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but is not computationally efficient.</a:t>
                </a:r>
              </a:p>
              <a:p>
                <a:pPr marL="165100" lvl="3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We will soon see that deep learning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systems offer an interesting</a:t>
                </a:r>
                <a:br>
                  <a:rPr lang="en-US" sz="1800" b="1" dirty="0">
                    <a:sym typeface="Symbol" pitchFamily="18" charset="2"/>
                  </a:rPr>
                </a:br>
                <a:r>
                  <a:rPr lang="en-US" sz="1800" b="1" dirty="0">
                    <a:sym typeface="Symbol" pitchFamily="18" charset="2"/>
                  </a:rPr>
                  <a:t>compromise.</a:t>
                </a:r>
                <a:endParaRPr lang="en-US" sz="1800" b="1" dirty="0"/>
              </a:p>
              <a:p>
                <a:pPr marL="165100" lvl="3" indent="-165100" eaLnBrk="1" hangingPunct="1">
                  <a:spcBef>
                    <a:spcPts val="1800"/>
                  </a:spcBef>
                  <a:spcAft>
                    <a:spcPts val="1800"/>
                  </a:spcAft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17" y="709856"/>
                <a:ext cx="8686800" cy="5843343"/>
              </a:xfrm>
              <a:prstGeom prst="rect">
                <a:avLst/>
              </a:prstGeom>
              <a:blipFill>
                <a:blip r:embed="rId2"/>
                <a:stretch>
                  <a:fillRect l="-1606" t="-1302" b="-216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2868" name="Picture 52" descr="Comparison of multivariate classifiers and response normalizations for  pattern-information fMRI. - Abstract - Europe PMC">
            <a:hlinkClick r:id="rId3"/>
            <a:extLst>
              <a:ext uri="{FF2B5EF4-FFF2-40B4-BE49-F238E27FC236}">
                <a16:creationId xmlns:a16="http://schemas.microsoft.com/office/drawing/2014/main" id="{56FB2F8A-D7B7-C746-8C55-2EDF385B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00615"/>
            <a:ext cx="4572000" cy="30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70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8600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The Nearest-Neighbor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199588" y="589937"/>
                <a:ext cx="8728329" cy="58427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be a set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labeled prototypes.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 be the closest prototype to a test point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accent1"/>
                    </a:solidFill>
                    <a:sym typeface="Symbol" pitchFamily="18" charset="2"/>
                  </a:rPr>
                  <a:t>Nearest-Neighbor Rule</a:t>
                </a: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: classifying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 by assigning it the label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The nearest-neighbor rule leads to an error rate greater than the minimum possible (the Bayes rate). See </a:t>
                </a: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  <a:hlinkClick r:id="rId2"/>
                  </a:rPr>
                  <a:t>this textbook</a:t>
                </a: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 for the derivation.</a:t>
                </a:r>
              </a:p>
              <a:p>
                <a:pPr marL="165100" lvl="1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If the number of prototypes is very large, the error rate of the nearest-neighbor classifier is never worse than twice the Bayes rate:</a:t>
                </a:r>
              </a:p>
              <a:p>
                <a:pPr marL="465138" lvl="1" eaLnBrk="1" hangingPunct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≤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𝑃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2−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  <m:t>𝑐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  <m:t>−1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sym typeface="Symbol" pitchFamily="18" charset="2"/>
                </a:endParaRPr>
              </a:p>
              <a:p>
                <a:pPr marL="165100" indent="-16510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This produces a Voronoi tesselation of the space, and the individual decision regions are called Voronoi cells:</a:t>
                </a:r>
              </a:p>
              <a:p>
                <a:pPr marL="165100" indent="-16510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For complex problems, this </a:t>
                </a:r>
                <a:br>
                  <a:rPr lang="en-US" sz="1800" b="1" dirty="0"/>
                </a:br>
                <a:r>
                  <a:rPr lang="en-US" sz="1800" b="1" dirty="0"/>
                  <a:t>approach can be very effective</a:t>
                </a:r>
                <a:br>
                  <a:rPr lang="en-US" sz="1800" b="1" dirty="0"/>
                </a:br>
                <a:r>
                  <a:rPr lang="en-US" sz="1800" b="1" dirty="0"/>
                  <a:t>but it is not computationally efficient.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588" y="589937"/>
                <a:ext cx="8728329" cy="5842761"/>
              </a:xfrm>
              <a:prstGeom prst="rect">
                <a:avLst/>
              </a:prstGeom>
              <a:blipFill>
                <a:blip r:embed="rId3"/>
                <a:stretch>
                  <a:fillRect l="-1451" t="-1302" r="-203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Grp="1" noChangeAspect="1" noChangeArrowheads="1"/>
          </p:cNvPicPr>
          <p:nvPr>
            <p:ph type="title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r="1969"/>
          <a:stretch/>
        </p:blipFill>
        <p:spPr>
          <a:xfrm>
            <a:off x="4659208" y="4269660"/>
            <a:ext cx="4168983" cy="2086150"/>
          </a:xfrm>
        </p:spPr>
      </p:pic>
    </p:spTree>
    <p:extLst>
      <p:ext uri="{BB962C8B-B14F-4D97-AF65-F5344CB8AC3E}">
        <p14:creationId xmlns:p14="http://schemas.microsoft.com/office/powerpoint/2010/main" val="1133024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The K-Nearest-Neighbor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8599" y="673520"/>
                <a:ext cx="8685213" cy="5642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165100" indent="-16510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The k-nearest neighbor rule (kNN) is a </a:t>
                </a:r>
                <a:br>
                  <a:rPr lang="en-US" sz="1800" b="1" dirty="0"/>
                </a:br>
                <a:r>
                  <a:rPr lang="en-US" sz="1800" b="1" dirty="0"/>
                  <a:t>straightforward modification of the </a:t>
                </a:r>
                <a:br>
                  <a:rPr lang="en-US" sz="1800" b="1" dirty="0"/>
                </a:br>
                <a:r>
                  <a:rPr lang="en-US" sz="1800" b="1" dirty="0"/>
                  <a:t>nearest neighbor rule that builds on the </a:t>
                </a:r>
                <a:br>
                  <a:rPr lang="en-US" sz="1800" b="1" dirty="0"/>
                </a:br>
                <a:r>
                  <a:rPr lang="en-US" sz="1800" b="1" dirty="0"/>
                  <a:t>concept of majority voting.</a:t>
                </a:r>
              </a:p>
              <a:p>
                <a:pPr marL="165100" indent="-16510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Start at the data point,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/>
                  <a:t>, and grow a</a:t>
                </a:r>
                <a:br>
                  <a:rPr lang="en-US" sz="1800" b="1" dirty="0"/>
                </a:br>
                <a:r>
                  <a:rPr lang="en-US" sz="1800" b="1" dirty="0"/>
                  <a:t>spherical region until it encloses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training </a:t>
                </a:r>
                <a:br>
                  <a:rPr lang="en-US" sz="1800" b="1" dirty="0"/>
                </a:br>
                <a:r>
                  <a:rPr lang="en-US" sz="1800" b="1" dirty="0"/>
                  <a:t>samples (find the nearest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points).</a:t>
                </a:r>
              </a:p>
              <a:p>
                <a:pPr marL="165100" indent="-16510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The data point,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/>
                  <a:t>, is labeled by a majority </a:t>
                </a:r>
                <a:br>
                  <a:rPr lang="en-US" sz="1800" b="1" dirty="0"/>
                </a:br>
                <a:r>
                  <a:rPr lang="en-US" sz="1800" b="1" dirty="0"/>
                  <a:t>vote of the class assignments for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</a:t>
                </a:r>
                <a:br>
                  <a:rPr lang="en-US" sz="1800" b="1" dirty="0"/>
                </a:br>
                <a:r>
                  <a:rPr lang="en-US" sz="1800" b="1" dirty="0"/>
                  <a:t>nearest samples.</a:t>
                </a:r>
              </a:p>
              <a:p>
                <a:pPr marL="165100" indent="-165100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/>
                  <a:t>For very large data sets, the performance </a:t>
                </a:r>
                <a:br>
                  <a:rPr lang="en-US" sz="1800" b="1" dirty="0"/>
                </a:br>
                <a:r>
                  <a:rPr lang="en-US" sz="1800" b="1" dirty="0"/>
                  <a:t>approaches the Bayes error rate.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 computational complexity of this approach can be high. Each distance calculation 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and thus the search 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sz="1800" i="1" baseline="30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A parallel implementation exists that 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in time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in space.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Tree-structured searches can gain further efficiency, and the training set can be “pruned” to eliminate “useless” prototypes (complexity: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baseline="30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).</a:t>
                </a:r>
                <a:endParaRPr lang="en-US" sz="1800" b="1" dirty="0">
                  <a:solidFill>
                    <a:schemeClr val="bg1"/>
                  </a:solidFill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673520"/>
                <a:ext cx="8685213" cy="5642635"/>
              </a:xfrm>
              <a:prstGeom prst="rect">
                <a:avLst/>
              </a:prstGeom>
              <a:blipFill>
                <a:blip r:embed="rId2"/>
                <a:stretch>
                  <a:fillRect l="-1460" t="-1121" b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61F280-4A0D-F645-93C6-09424E84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22" y="673520"/>
            <a:ext cx="3708378" cy="36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37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Properties of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28600" y="575189"/>
                <a:ext cx="8688387" cy="64633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76213" indent="-176213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Algorithms such as kNN are only as good as the distance measure used. </a:t>
                </a:r>
                <a:r>
                  <a:rPr lang="en-US" altLang="en-US" sz="1800" b="1" dirty="0" err="1">
                    <a:solidFill>
                      <a:schemeClr val="bg1"/>
                    </a:solidFill>
                  </a:rPr>
                  <a:t>Prewhitening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 of features using LDA or PCA is also popular.</a:t>
                </a:r>
              </a:p>
              <a:p>
                <a:pPr marL="176213" indent="-176213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A properly constructed distance measure should obey these properties:</a:t>
                </a:r>
              </a:p>
              <a:p>
                <a:pPr marL="401638" indent="-222250">
                  <a:spcBef>
                    <a:spcPts val="0"/>
                  </a:spcBef>
                  <a:spcAft>
                    <a:spcPts val="600"/>
                  </a:spcAft>
                  <a:buFont typeface="Wingdings" pitchFamily="2" charset="2"/>
                  <a:buChar char="§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Nonnegativity: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401638" indent="-222250">
                  <a:spcBef>
                    <a:spcPts val="0"/>
                  </a:spcBef>
                  <a:spcAft>
                    <a:spcPts val="600"/>
                  </a:spcAft>
                  <a:buFont typeface="Wingdings" pitchFamily="2" charset="2"/>
                  <a:buChar char="§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Reflexivity: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𝒊𝒇𝒇</m:t>
                    </m:r>
                    <m:r>
                      <a:rPr lang="en-US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en-US" sz="1800" b="1" dirty="0">
                  <a:solidFill>
                    <a:schemeClr val="bg1"/>
                  </a:solidFill>
                </a:endParaRPr>
              </a:p>
              <a:p>
                <a:pPr marL="401638" indent="-222250">
                  <a:spcBef>
                    <a:spcPts val="0"/>
                  </a:spcBef>
                  <a:spcAft>
                    <a:spcPts val="600"/>
                  </a:spcAft>
                  <a:buFont typeface="Wingdings" pitchFamily="2" charset="2"/>
                  <a:buChar char="§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Symmetry: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altLang="en-US" sz="1800" b="1" dirty="0">
                  <a:solidFill>
                    <a:schemeClr val="bg1"/>
                  </a:solidFill>
                </a:endParaRPr>
              </a:p>
              <a:p>
                <a:pPr marL="401638" indent="-222250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Triangle Inequality: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lang="en-US" altLang="en-US" sz="1800" b="1" dirty="0">
                  <a:solidFill>
                    <a:schemeClr val="bg1"/>
                  </a:solidFill>
                </a:endParaRPr>
              </a:p>
              <a:p>
                <a:pPr marL="176213" indent="-176213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altLang="en-US" sz="1800" b="1" dirty="0">
                    <a:solidFill>
                      <a:schemeClr val="bg1"/>
                    </a:solidFill>
                  </a:rPr>
                  <a:t>The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Minkowski metric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 is a </a:t>
                </a:r>
                <a:br>
                  <a:rPr lang="en-US" altLang="en-US" sz="1800" b="1" dirty="0">
                    <a:solidFill>
                      <a:schemeClr val="bg1"/>
                    </a:solidFill>
                  </a:rPr>
                </a:br>
                <a:r>
                  <a:rPr lang="en-US" altLang="en-US" sz="1800" b="1" dirty="0">
                    <a:solidFill>
                      <a:schemeClr val="bg1"/>
                    </a:solidFill>
                  </a:rPr>
                  <a:t>generalization of a Euclidean distance: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en-U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is called the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city block </a:t>
                </a:r>
                <a:br>
                  <a:rPr lang="en-US" altLang="en-US" sz="1800" b="1" dirty="0">
                    <a:solidFill>
                      <a:schemeClr val="accent1"/>
                    </a:solidFill>
                  </a:rPr>
                </a:br>
                <a:r>
                  <a:rPr lang="en-US" altLang="en-US" sz="1800" b="1" dirty="0">
                    <a:solidFill>
                      <a:schemeClr val="accent1"/>
                    </a:solidFill>
                  </a:rPr>
                  <a:t>distance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 because it gives the shortest path </a:t>
                </a:r>
                <a:br>
                  <a:rPr lang="en-US" altLang="en-US" sz="1800" b="1" dirty="0">
                    <a:solidFill>
                      <a:schemeClr val="bg1"/>
                    </a:solidFill>
                  </a:rPr>
                </a:br>
                <a:r>
                  <a:rPr lang="en-US" altLang="en-US" sz="1800" b="1" dirty="0">
                    <a:solidFill>
                      <a:schemeClr val="bg1"/>
                    </a:solidFill>
                  </a:rPr>
                  <a:t>between </a:t>
                </a:r>
                <a14:m>
                  <m:oMath xmlns:m="http://schemas.openxmlformats.org/officeDocument/2006/math">
                    <m:r>
                      <a:rPr lang="en-US" alt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, each segment of which is parallel to a coordinate axis (diagonal segments are not allowed).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 is the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Euclidean distance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. We now understand this is only valid if all the dimensions are of equal variance. Otherwise, dimensions with the greatest variance dominate.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is a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minmax distance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 measure because it minimizes the maximum contribution to the distance measure.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575189"/>
                <a:ext cx="8688387" cy="6463308"/>
              </a:xfrm>
              <a:prstGeom prst="rect">
                <a:avLst/>
              </a:prstGeom>
              <a:blipFill>
                <a:blip r:embed="rId2"/>
                <a:stretch>
                  <a:fillRect l="-1606" t="-1176" r="-146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DF6C59A-CCB5-DE44-AA16-A53EA5C10BFC}"/>
              </a:ext>
            </a:extLst>
          </p:cNvPr>
          <p:cNvGrpSpPr/>
          <p:nvPr/>
        </p:nvGrpSpPr>
        <p:grpSpPr>
          <a:xfrm>
            <a:off x="5488357" y="2970625"/>
            <a:ext cx="3425456" cy="1096582"/>
            <a:chOff x="2667000" y="6157309"/>
            <a:chExt cx="3425456" cy="1096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E155802-6778-784E-8D90-F8C114617F7A}"/>
                    </a:ext>
                  </a:extLst>
                </p:cNvPr>
                <p:cNvSpPr txBox="1"/>
                <p:nvPr/>
              </p:nvSpPr>
              <p:spPr>
                <a:xfrm>
                  <a:off x="2785731" y="6157309"/>
                  <a:ext cx="3211033" cy="1096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9525">
                    <a:spcBef>
                      <a:spcPts val="0"/>
                    </a:spcBef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en-US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en-US" sz="1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1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1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en-US" sz="1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en-US" sz="1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en-US" sz="1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en-US" sz="1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en-US" sz="1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alt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E155802-6778-784E-8D90-F8C114617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5731" y="6157309"/>
                  <a:ext cx="3211033" cy="1096582"/>
                </a:xfrm>
                <a:prstGeom prst="rect">
                  <a:avLst/>
                </a:prstGeom>
                <a:blipFill>
                  <a:blip r:embed="rId3"/>
                  <a:stretch>
                    <a:fillRect t="-68182" b="-10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3F8919-5273-B248-811C-CA70C21DD8DB}"/>
                </a:ext>
              </a:extLst>
            </p:cNvPr>
            <p:cNvSpPr/>
            <p:nvPr/>
          </p:nvSpPr>
          <p:spPr>
            <a:xfrm>
              <a:off x="2667000" y="6157309"/>
              <a:ext cx="3425456" cy="971745"/>
            </a:xfrm>
            <a:prstGeom prst="rect">
              <a:avLst/>
            </a:prstGeom>
            <a:solidFill>
              <a:schemeClr val="bg1">
                <a:lumMod val="50000"/>
                <a:lumOff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5724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Text Box 4"/>
              <p:cNvSpPr txBox="1">
                <a:spLocks noChangeArrowheads="1"/>
              </p:cNvSpPr>
              <p:nvPr/>
            </p:nvSpPr>
            <p:spPr bwMode="auto">
              <a:xfrm>
                <a:off x="228600" y="659491"/>
                <a:ext cx="8686800" cy="55390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1450" indent="-171450">
                  <a:spcBef>
                    <a:spcPts val="0"/>
                  </a:spcBef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Motivated the need for nonparametric density estimation by discussing the pros and cons of parametric fits using approaches such as Gaussian mixture distributions.</a:t>
                </a:r>
              </a:p>
              <a:p>
                <a:pPr marL="171450" indent="-171450">
                  <a:spcBef>
                    <a:spcPts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Introduced two general approaches to nonparametric estimates: estimating a likelihood and estimating a posterior. Solutions to these approaches generated two algorithms: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600"/>
                  </a:spcAft>
                  <a:buFont typeface="Wingdings" pitchFamily="2" charset="2"/>
                  <a:buChar char="§"/>
                </a:pPr>
                <a:r>
                  <a:rPr lang="en-US" sz="1800" b="1" dirty="0">
                    <a:solidFill>
                      <a:schemeClr val="accent1"/>
                    </a:solidFill>
                  </a:rPr>
                  <a:t>Parzen Windows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: build the distribution as a weighted sum of kernel functions based on the training samples.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800" b="1" dirty="0">
                    <a:solidFill>
                      <a:schemeClr val="accent1"/>
                    </a:solidFill>
                  </a:rPr>
                  <a:t>K Nearest Neighbor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: classify data based the properties of the k closest points in the training set.</a:t>
                </a:r>
              </a:p>
              <a:p>
                <a:pPr marL="171450" indent="-171450">
                  <a:spcBef>
                    <a:spcPts val="0"/>
                  </a:spcBef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 theoretical errors rates for these approaches are bounded by the Bayes error rate:</a:t>
                </a:r>
                <a:r>
                  <a:rPr lang="en-US" sz="1800" dirty="0">
                    <a:solidFill>
                      <a:schemeClr val="bg1"/>
                    </a:solidFill>
                    <a:ea typeface="Cambria Math" panose="020405030504060302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𝑃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≤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𝑃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≤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𝑃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18" charset="2"/>
                          </a:rPr>
                          <m:t>2−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𝑐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−1</m:t>
                            </m:r>
                          </m:den>
                        </m:f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18" charset="2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71450" indent="-171450">
                  <a:spcBef>
                    <a:spcPts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Nonparametric methods are heavily dependent on the quality of your distance measure: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en-U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 –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city block distance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en-U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 –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Euclidean distance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9250" indent="-169863">
                  <a:spcBef>
                    <a:spcPts val="0"/>
                  </a:spcBef>
                  <a:spcAft>
                    <a:spcPts val="6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en-U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b="1" dirty="0">
                    <a:solidFill>
                      <a:schemeClr val="bg1"/>
                    </a:solidFill>
                  </a:rPr>
                  <a:t>– </a:t>
                </a:r>
                <a:r>
                  <a:rPr lang="en-US" altLang="en-US" sz="1800" b="1" dirty="0">
                    <a:solidFill>
                      <a:schemeClr val="accent1"/>
                    </a:solidFill>
                  </a:rPr>
                  <a:t>minmax distance</a:t>
                </a:r>
                <a:r>
                  <a:rPr lang="en-US" altLang="en-US" sz="1800" b="1" dirty="0">
                    <a:solidFill>
                      <a:schemeClr val="bg1"/>
                    </a:solidFill>
                  </a:rPr>
                  <a:t>.</a:t>
                </a: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50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59491"/>
                <a:ext cx="8686800" cy="5539017"/>
              </a:xfrm>
              <a:prstGeom prst="rect">
                <a:avLst/>
              </a:prstGeom>
              <a:blipFill>
                <a:blip r:embed="rId2"/>
                <a:stretch>
                  <a:fillRect l="-1606" t="-1142" r="-1752" b="-15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8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86662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Principles of Density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27013" y="589937"/>
                <a:ext cx="8488362" cy="5798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165100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Supervised learning assumes we know the form of the underlying density function, which is often not true in real applications.</a:t>
                </a:r>
              </a:p>
              <a:p>
                <a:pPr marL="165100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All parametric densities are </a:t>
                </a:r>
                <a:r>
                  <a:rPr lang="en-US" sz="1800" b="1" dirty="0" err="1"/>
                  <a:t>unimodal</a:t>
                </a:r>
                <a:r>
                  <a:rPr lang="en-US" sz="1800" b="1" dirty="0"/>
                  <a:t> (have a single local maximum), such as a Gaussian distribution, whereas many practical problems involve multi-modal densities. (We discussed mixture distributions as a way to deal with this.)</a:t>
                </a:r>
              </a:p>
              <a:p>
                <a:pPr marL="165100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Nonparametric procedures can be used with arbitrary distributions and without the assumption that the forms of the underlying densities are known. They are data-driven (estimated from the data) and of course suffer the same challenges with respect to </a:t>
                </a:r>
                <a:r>
                  <a:rPr lang="en-US" sz="1800" b="1" dirty="0" err="1"/>
                  <a:t>overfitting</a:t>
                </a:r>
                <a:r>
                  <a:rPr lang="en-US" sz="1800" b="1" dirty="0"/>
                  <a:t>.</a:t>
                </a:r>
              </a:p>
              <a:p>
                <a:pPr marL="165100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There are two types of nonparametric methods:</a:t>
                </a:r>
              </a:p>
              <a:p>
                <a:pPr marL="344488" lvl="1" indent="-179388">
                  <a:spcAft>
                    <a:spcPts val="6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/>
                  <a:t>Estimating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𝑗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.</a:t>
                </a:r>
              </a:p>
              <a:p>
                <a:pPr marL="344488" lvl="1" indent="-179388">
                  <a:spcAft>
                    <a:spcPts val="12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/>
                  <a:t>Bypass probability and go directly to </a:t>
                </a:r>
                <a:r>
                  <a:rPr lang="en-US" sz="1800" b="1" i="1" dirty="0"/>
                  <a:t>a posteriori</a:t>
                </a:r>
                <a:r>
                  <a:rPr lang="en-US" sz="1800" b="1" dirty="0"/>
                  <a:t> probability estimation,</a:t>
                </a:r>
                <a:br>
                  <a:rPr lang="en-US" sz="1800" b="1" dirty="0"/>
                </a:b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𝜔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𝑗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. </a:t>
                </a:r>
                <a:r>
                  <a:rPr lang="en-US" sz="1800" b="1" dirty="0"/>
                  <a:t> Examples of this approach include many forms of neural networks.</a:t>
                </a:r>
              </a:p>
              <a:p>
                <a:pPr marL="165100" lvl="1" indent="-165100"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The basic idea in density estimation is that a vector,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/>
                  <a:t>, will fall in a region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b="1" dirty="0"/>
                  <a:t> with probability: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b="1" dirty="0"/>
                  <a:t>.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b="1" dirty="0"/>
                  <a:t> is a smoothed or averaged version</a:t>
                </a:r>
                <a:br>
                  <a:rPr lang="en-US" sz="1800" b="1" dirty="0"/>
                </a:br>
                <a:r>
                  <a:rPr lang="en-US" sz="1800" b="1" dirty="0"/>
                  <a:t>of the density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b="1" dirty="0"/>
                  <a:t>. 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13" y="589937"/>
                <a:ext cx="8488362" cy="5798190"/>
              </a:xfrm>
              <a:prstGeom prst="rect">
                <a:avLst/>
              </a:prstGeom>
              <a:blipFill>
                <a:blip r:embed="rId2"/>
                <a:stretch>
                  <a:fillRect l="-1493" t="-1310" r="-299" b="-807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532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8600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Motivation Based on a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28600" y="589937"/>
                <a:ext cx="8699317" cy="4793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65100" lvl="1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/>
                  <a:t> samples are drawn independently and identically distributed (</a:t>
                </a:r>
                <a:r>
                  <a:rPr lang="en-US" sz="1800" b="1" dirty="0" err="1"/>
                  <a:t>i.i.d</a:t>
                </a:r>
                <a:r>
                  <a:rPr lang="en-US" sz="1800" b="1" dirty="0"/>
                  <a:t>.) according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/>
                  <a:t>.</a:t>
                </a:r>
                <a:r>
                  <a:rPr lang="en-US" sz="1800" dirty="0"/>
                  <a:t> </a:t>
                </a:r>
                <a:r>
                  <a:rPr lang="en-US" sz="1800" b="1" dirty="0"/>
                  <a:t>The probability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of these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/>
                  <a:t> fall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b="1" dirty="0"/>
                  <a:t> is given by:</a:t>
                </a:r>
              </a:p>
              <a:p>
                <a:pPr marL="460375" lvl="1" eaLnBrk="1" hangingPunct="1"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800" dirty="0"/>
                  <a:t>   </a:t>
                </a:r>
                <a:r>
                  <a:rPr lang="en-US" sz="1800" b="1" dirty="0"/>
                  <a:t>(a binomial distribution)</a:t>
                </a:r>
              </a:p>
              <a:p>
                <a:pPr marL="173038" lvl="1" indent="-173038" eaLnBrk="1" hangingPunct="1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1800" b="1" dirty="0"/>
                  <a:t>The expected value for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is: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𝑛𝑃</m:t>
                    </m:r>
                  </m:oMath>
                </a14:m>
                <a:r>
                  <a:rPr lang="en-US" sz="1800" b="1" dirty="0"/>
                  <a:t>.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The ML estimate of the mean of this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1" dirty="0"/>
                  <a:t>, is: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type m:val="lin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1" dirty="0"/>
                  <a:t>.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Assume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  <a:sym typeface="Symbol" pitchFamily="18" charset="2"/>
                  </a:rPr>
                  <a:t> is continuous and that the region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𝑅</m:t>
                    </m:r>
                  </m:oMath>
                </a14:m>
                <a:r>
                  <a:rPr lang="en-US" sz="1800" b="1" dirty="0">
                    <a:latin typeface="+mj-lt"/>
                    <a:sym typeface="Symbol" pitchFamily="18" charset="2"/>
                  </a:rPr>
                  <a:t> is so small that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  <a:sym typeface="Symbol" pitchFamily="18" charset="2"/>
                  </a:rPr>
                  <a:t> does not vary significantly within it.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8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  <a:sym typeface="Symbol" pitchFamily="18" charset="2"/>
                  </a:rPr>
                  <a:t>We can write: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1800" b="1" dirty="0">
                    <a:latin typeface="+mj-lt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b="1" dirty="0">
                    <a:latin typeface="+mj-lt"/>
                    <a:sym typeface="Symbol" pitchFamily="18" charset="2"/>
                  </a:rPr>
                  <a:t>, w</a:t>
                </a:r>
                <a:r>
                  <a:rPr lang="en-US" sz="1800" b="1" dirty="0">
                    <a:latin typeface="+mj-lt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1" dirty="0">
                    <a:latin typeface="+mj-lt"/>
                  </a:rPr>
                  <a:t> is a point within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b="1" dirty="0">
                    <a:latin typeface="+mj-lt"/>
                  </a:rPr>
                  <a:t> is the volume enclosed by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b="1" dirty="0">
                    <a:latin typeface="+mj-lt"/>
                  </a:rPr>
                  <a:t>. Hence: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1800" b="1" dirty="0">
                    <a:sym typeface="Symbol" pitchFamily="18" charset="2"/>
                  </a:rPr>
                  <a:t>. </a:t>
                </a:r>
                <a:endParaRPr lang="en-US" sz="1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589937"/>
                <a:ext cx="8699317" cy="4793492"/>
              </a:xfrm>
              <a:prstGeom prst="rect">
                <a:avLst/>
              </a:prstGeom>
              <a:blipFill>
                <a:blip r:embed="rId2"/>
                <a:stretch>
                  <a:fillRect l="-1603" t="-1587" r="-14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3852809" y="4146345"/>
                <a:ext cx="5062591" cy="2121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73038" indent="-173038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b="1" dirty="0"/>
                  <a:t> of finding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b="1" dirty="0"/>
                  <a:t> patterns in a volume where the space averaged probability is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1" dirty="0"/>
                  <a:t> as a function of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/>
                  <a:t>.</a:t>
                </a:r>
              </a:p>
              <a:p>
                <a:pPr marL="165100" lvl="1" indent="-165100" eaLnBrk="1" hangingPunct="1">
                  <a:spcAft>
                    <a:spcPts val="18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The true probability,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800" b="1" dirty="0"/>
                  <a:t>, was chosen to be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sz="1800" b="1" dirty="0"/>
                  <a:t>. We see the binomial distribution peaks strongly at the true probability, and the variance shrinks as n increases.</a:t>
                </a: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2809" y="4146345"/>
                <a:ext cx="5062591" cy="2121717"/>
              </a:xfrm>
              <a:prstGeom prst="rect">
                <a:avLst/>
              </a:prstGeom>
              <a:blipFill>
                <a:blip r:embed="rId3"/>
                <a:stretch>
                  <a:fillRect l="-2500" t="-3571" r="-3000" b="-41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84B17B10-B1AB-674C-B995-65C18727B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58908"/>
            <a:ext cx="3349509" cy="22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73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Principles for Defining a Volume (Bin Size)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41117" y="589936"/>
                <a:ext cx="8686800" cy="58005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However,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b="1" dirty="0"/>
                  <a:t> cannot become arbitrarily small because we reach a point where no samples are contained in</a:t>
                </a:r>
                <a:r>
                  <a:rPr lang="en-US" sz="1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b="1" dirty="0">
                    <a:latin typeface="+mj-lt"/>
                  </a:rPr>
                  <a:t>, so we cannot get convergence this way.</a:t>
                </a:r>
              </a:p>
              <a:p>
                <a:pPr marL="165100" lvl="1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Alternate approach:</a:t>
                </a:r>
              </a:p>
              <a:p>
                <a:pPr marL="344488" lvl="1" indent="-179388" eaLnBrk="1" hangingPunct="1">
                  <a:spcAft>
                    <a:spcPts val="600"/>
                  </a:spcAft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b="1" dirty="0">
                    <a:latin typeface="+mj-lt"/>
                  </a:rPr>
                  <a:t> cannot be allowed to become small since the number of samples</a:t>
                </a:r>
                <a:br>
                  <a:rPr lang="en-US" sz="1800" b="1" dirty="0">
                    <a:latin typeface="+mj-lt"/>
                  </a:rPr>
                </a:br>
                <a:r>
                  <a:rPr lang="en-US" sz="1800" b="1" dirty="0">
                    <a:latin typeface="+mj-lt"/>
                  </a:rPr>
                  <a:t>is always limited.</a:t>
                </a:r>
              </a:p>
              <a:p>
                <a:pPr marL="344488" lvl="1" indent="-179388" eaLnBrk="1" hangingPunct="1">
                  <a:spcAft>
                    <a:spcPts val="6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>
                    <a:latin typeface="+mj-lt"/>
                  </a:rPr>
                  <a:t>One will have to accept a certain amount of variance in the ratio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.</a:t>
                </a:r>
              </a:p>
              <a:p>
                <a:pPr marL="344488" lvl="1" indent="-179388" eaLnBrk="1" hangingPunct="1">
                  <a:spcAft>
                    <a:spcPts val="6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>
                    <a:latin typeface="+mj-lt"/>
                  </a:rPr>
                  <a:t>Theoretically, if an unlimited number of samples is available, we can circumvent this difficulty.</a:t>
                </a:r>
              </a:p>
              <a:p>
                <a:pPr marL="344488" lvl="1" indent="-179388" eaLnBrk="1" hangingPunct="1">
                  <a:spcAft>
                    <a:spcPts val="6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>
                    <a:latin typeface="+mj-lt"/>
                  </a:rPr>
                  <a:t>To estimate the density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latin typeface="+mj-lt"/>
                  </a:rPr>
                  <a:t>, we form a sequence of regions</a:t>
                </a:r>
                <a:br>
                  <a:rPr lang="en-US" sz="1800" b="1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b="1" i="1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b="1" i="1" dirty="0">
                    <a:latin typeface="+mj-lt"/>
                  </a:rPr>
                  <a:t>,… </a:t>
                </a:r>
                <a:r>
                  <a:rPr lang="en-US" sz="1800" b="1" dirty="0">
                    <a:latin typeface="+mj-lt"/>
                  </a:rPr>
                  <a:t>containing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latin typeface="+mj-lt"/>
                  </a:rPr>
                  <a:t>: the first region contains one sample, the second two samples and so on.</a:t>
                </a:r>
              </a:p>
              <a:p>
                <a:pPr marL="344488" lvl="1" indent="-179388" eaLnBrk="1" hangingPunct="1">
                  <a:spcAft>
                    <a:spcPts val="12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 be the volume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 the number of samples falling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</a:rPr>
                  <a:t> be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1800" b="1" dirty="0">
                    <a:latin typeface="+mj-lt"/>
                  </a:rPr>
                  <a:t> estimate for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</a:rPr>
                  <a:t>:</a:t>
                </a:r>
                <a:r>
                  <a:rPr lang="en-US" sz="1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latin typeface="+mj-lt"/>
                  </a:rPr>
                  <a:t>.</a:t>
                </a:r>
              </a:p>
              <a:p>
                <a:pPr marL="165100" lvl="1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Three necessary conditions should apply if we want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</a:rPr>
                  <a:t> to converge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</a:rPr>
                  <a:t>:</a:t>
                </a:r>
              </a:p>
              <a:p>
                <a:pPr marL="460375" lvl="1" eaLnBrk="1" hangingPunct="1">
                  <a:spcAft>
                    <a:spcPts val="1200"/>
                  </a:spcAft>
                  <a:defRPr/>
                </a:pPr>
                <a:r>
                  <a:rPr lang="en-US" sz="1800" b="1" dirty="0">
                    <a:latin typeface="+mj-lt"/>
                  </a:rPr>
                  <a:t>(1)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sz="1800" b="1" dirty="0">
                    <a:latin typeface="+mj-lt"/>
                  </a:rPr>
                  <a:t>, (2)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func>
                  </m:oMath>
                </a14:m>
                <a:r>
                  <a:rPr lang="en-US" sz="1800" b="1" dirty="0">
                    <a:latin typeface="+mj-lt"/>
                  </a:rPr>
                  <a:t>, and (3)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type m:val="li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sz="1800" b="1" dirty="0">
                    <a:latin typeface="+mj-lt"/>
                  </a:rPr>
                  <a:t>.</a:t>
                </a:r>
              </a:p>
              <a:p>
                <a:pPr marL="165100" lvl="1" indent="-165100"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We can create two classes of nonparametric algorithms that meet these constraints.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17" y="589936"/>
                <a:ext cx="8686800" cy="5800589"/>
              </a:xfrm>
              <a:prstGeom prst="rect">
                <a:avLst/>
              </a:prstGeom>
              <a:blipFill>
                <a:blip r:embed="rId2"/>
                <a:stretch>
                  <a:fillRect l="-1606" t="-1310" r="-116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4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Methods for Defining a Volume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199588" y="589937"/>
                <a:ext cx="8728329" cy="19757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165100" lvl="1" indent="-165100" eaLnBrk="1" hangingPunct="1">
                  <a:spcBef>
                    <a:spcPts val="420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/>
                  <a:t>There are two different ways of obtaining sequences of regions that satisfy these conditions:</a:t>
                </a:r>
              </a:p>
              <a:p>
                <a:pPr marL="344488" lvl="1" indent="-179388" eaLnBrk="1" hangingPunct="1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  <a:defRPr/>
                </a:pPr>
                <a:r>
                  <a:rPr lang="en-US" sz="1800" b="1" dirty="0">
                    <a:solidFill>
                      <a:schemeClr val="accent1"/>
                    </a:solidFill>
                  </a:rPr>
                  <a:t>Parzen Window Density Estimation</a:t>
                </a:r>
                <a:r>
                  <a:rPr lang="en-US" sz="1800" b="1" dirty="0"/>
                  <a:t>: shrink an initial region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b="1" dirty="0"/>
                  <a:t>, </a:t>
                </a:r>
                <a:r>
                  <a:rPr lang="en-US" sz="1800" b="1" dirty="0">
                    <a:sym typeface="Symbol" pitchFamily="18" charset="2"/>
                  </a:rPr>
                  <a:t>and show that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  <m:groupChr>
                      <m:groupChrPr>
                        <m:chr m:val="→"/>
                        <m:pos m:val="top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.</a:t>
                </a:r>
                <a:endParaRPr lang="en-US" sz="1800" b="1" dirty="0">
                  <a:solidFill>
                    <a:schemeClr val="bg1"/>
                  </a:solidFill>
                  <a:latin typeface="+mj-lt"/>
                  <a:sym typeface="Symbol" pitchFamily="18" charset="2"/>
                </a:endParaRPr>
              </a:p>
              <a:p>
                <a:pPr marL="344488" lvl="1" indent="-179388" eaLnBrk="1" hangingPunct="1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𝐾</m:t>
                    </m:r>
                    <m:r>
                      <a:rPr lang="en-US" sz="1800" b="0" i="1" baseline="-25000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sz="1800" b="1" baseline="-25000" dirty="0">
                    <a:solidFill>
                      <a:schemeClr val="accent1"/>
                    </a:solidFill>
                    <a:sym typeface="Symbol" pitchFamily="18" charset="2"/>
                  </a:rPr>
                  <a:t> </a:t>
                </a:r>
                <a:r>
                  <a:rPr lang="en-US" sz="1800" b="1" dirty="0">
                    <a:solidFill>
                      <a:schemeClr val="accent1"/>
                    </a:solidFill>
                    <a:sym typeface="Symbol" pitchFamily="18" charset="2"/>
                  </a:rPr>
                  <a:t>Nearest Neighbor Estimation</a:t>
                </a: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: s</a:t>
                </a:r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pecify</a:t>
                </a:r>
                <a:r>
                  <a:rPr lang="en-US" sz="1800" b="1" i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 as some function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, 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; grow the volume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 until it encloses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 neighbors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latin typeface="+mj-lt"/>
                    <a:sym typeface="Symbol" pitchFamily="18" charset="2"/>
                  </a:rPr>
                  <a:t>.</a:t>
                </a:r>
                <a:endParaRPr lang="en-US" sz="1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588" y="589937"/>
                <a:ext cx="8728329" cy="1975797"/>
              </a:xfrm>
              <a:prstGeom prst="rect">
                <a:avLst/>
              </a:prstGeom>
              <a:blipFill>
                <a:blip r:embed="rId2"/>
                <a:stretch>
                  <a:fillRect l="-1451" t="-3822" r="-1161" b="-573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6A33735-13D6-314B-A3E1-7695054DEAE4}"/>
              </a:ext>
            </a:extLst>
          </p:cNvPr>
          <p:cNvGrpSpPr/>
          <p:nvPr/>
        </p:nvGrpSpPr>
        <p:grpSpPr>
          <a:xfrm>
            <a:off x="244112" y="2712565"/>
            <a:ext cx="8683805" cy="1759533"/>
            <a:chOff x="244439" y="3038498"/>
            <a:chExt cx="8683805" cy="1759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85C90A3-346D-604D-8314-7BFF2435D7A4}"/>
                    </a:ext>
                  </a:extLst>
                </p:cNvPr>
                <p:cNvSpPr txBox="1"/>
                <p:nvPr/>
              </p:nvSpPr>
              <p:spPr>
                <a:xfrm>
                  <a:off x="244439" y="3898339"/>
                  <a:ext cx="1243173" cy="2800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85C90A3-346D-604D-8314-7BFF2435D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39" y="3898339"/>
                  <a:ext cx="1243173" cy="280077"/>
                </a:xfrm>
                <a:prstGeom prst="rect">
                  <a:avLst/>
                </a:prstGeom>
                <a:blipFill>
                  <a:blip r:embed="rId3"/>
                  <a:stretch>
                    <a:fillRect t="-156522" b="-2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Diagram, shape&#10;&#10;Description automatically generated">
              <a:extLst>
                <a:ext uri="{FF2B5EF4-FFF2-40B4-BE49-F238E27FC236}">
                  <a16:creationId xmlns:a16="http://schemas.microsoft.com/office/drawing/2014/main" id="{289B0A77-9E5F-4F43-8BE1-07A4E423D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" r="2034" b="48249"/>
            <a:stretch/>
          </p:blipFill>
          <p:spPr>
            <a:xfrm>
              <a:off x="1541125" y="3038498"/>
              <a:ext cx="7387119" cy="175953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47BD21-E049-8C4F-A2A5-782DAE088FCB}"/>
              </a:ext>
            </a:extLst>
          </p:cNvPr>
          <p:cNvGrpSpPr/>
          <p:nvPr/>
        </p:nvGrpSpPr>
        <p:grpSpPr>
          <a:xfrm>
            <a:off x="256525" y="4472098"/>
            <a:ext cx="8671392" cy="1612682"/>
            <a:chOff x="256852" y="4798031"/>
            <a:chExt cx="8671392" cy="1612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971A1A-9CCD-3F48-BA26-49B4D0C2FCAD}"/>
                    </a:ext>
                  </a:extLst>
                </p:cNvPr>
                <p:cNvSpPr txBox="1"/>
                <p:nvPr/>
              </p:nvSpPr>
              <p:spPr>
                <a:xfrm>
                  <a:off x="256852" y="5284993"/>
                  <a:ext cx="1243173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8971A1A-9CCD-3F48-BA26-49B4D0C2F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52" y="5284993"/>
                  <a:ext cx="1243173" cy="3724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 descr="Diagram, shape&#10;&#10;Description automatically generated">
              <a:extLst>
                <a:ext uri="{FF2B5EF4-FFF2-40B4-BE49-F238E27FC236}">
                  <a16:creationId xmlns:a16="http://schemas.microsoft.com/office/drawing/2014/main" id="{079561DF-0178-C840-8482-ED0E7A8F7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" t="52568" r="2034"/>
            <a:stretch/>
          </p:blipFill>
          <p:spPr>
            <a:xfrm>
              <a:off x="1541125" y="4798031"/>
              <a:ext cx="7387119" cy="1612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300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8600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Parzen Windows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28600" y="617131"/>
                <a:ext cx="8686800" cy="58247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65100" lvl="1" indent="-165100" eaLnBrk="1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Parzen-window approach to estimate densities assume that the region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 is a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b="1" dirty="0">
                    <a:latin typeface="+mj-lt"/>
                  </a:rPr>
                  <a:t>-dimensional hypercube:</a:t>
                </a:r>
              </a:p>
              <a:p>
                <a:pPr marL="460375" lvl="1" eaLnBrk="1" hangingPunct="1">
                  <a:spcBef>
                    <a:spcPts val="0"/>
                  </a:spcBef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1800" dirty="0">
                    <a:latin typeface="+mj-lt"/>
                  </a:rPr>
                  <a:t> </a:t>
                </a:r>
                <a:r>
                  <a:rPr lang="en-US" sz="1800" b="1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b="1" dirty="0">
                    <a:latin typeface="+mj-lt"/>
                  </a:rPr>
                  <a:t>: the length of the edge 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)</a:t>
                </a:r>
              </a:p>
              <a:p>
                <a:pPr marL="165100" lvl="1" indent="-165100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</m:oMath>
                </a14:m>
                <a:r>
                  <a:rPr lang="en-US" sz="1800" b="1" dirty="0">
                    <a:latin typeface="+mj-lt"/>
                  </a:rPr>
                  <a:t> be the window function:</a:t>
                </a:r>
              </a:p>
              <a:p>
                <a:pPr marL="460375" lvl="1">
                  <a:spcBef>
                    <a:spcPts val="0"/>
                  </a:spcBef>
                  <a:spcAft>
                    <a:spcPts val="1200"/>
                  </a:spcAft>
                  <a:tabLst>
                    <a:tab pos="5027613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b="1" dirty="0">
                    <a:latin typeface="+mj-lt"/>
                  </a:rPr>
                  <a:t>	Note: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𝜑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fPr>
                          <m:num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𝒙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−</m:t>
                            </m:r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𝒙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800" i="1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h</m:t>
                            </m:r>
                            <m:r>
                              <a:rPr lang="en-US" sz="1800" i="1" baseline="-25000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=1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sz="1800" b="1" dirty="0">
                    <a:latin typeface="+mj-lt"/>
                  </a:rPr>
                  <a:t>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𝒙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𝒊</m:t>
                        </m:r>
                      </m:sub>
                    </m:sSub>
                    <m:r>
                      <a:rPr lang="en-US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∈</m:t>
                    </m:r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𝑉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𝑛</m:t>
                    </m:r>
                  </m:oMath>
                </a14:m>
                <a:endParaRPr lang="en-US" sz="1800" b="1" dirty="0">
                  <a:latin typeface="+mj-lt"/>
                </a:endParaRP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The number of samples in this hypercube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𝑘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𝜑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𝒙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−</m:t>
                                </m:r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𝒙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1800" i="1" dirty="0" err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h</m:t>
                                </m:r>
                                <m:r>
                                  <a:rPr lang="en-US" sz="1800" i="1" baseline="-25000" dirty="0" err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1800" b="1" dirty="0">
                    <a:latin typeface="+mj-lt"/>
                  </a:rPr>
                  <a:t>.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The estimate for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b="1" dirty="0">
                    <a:latin typeface="+mj-lt"/>
                  </a:rPr>
                  <a:t>is: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𝑉</m:t>
                            </m:r>
                            <m:r>
                              <a:rPr lang="en-US" sz="1800" i="1" baseline="-25000" dirty="0" err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𝑛</m:t>
                            </m:r>
                          </m:den>
                        </m:f>
                        <m:r>
                          <a:rPr lang="en-US" sz="18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𝜑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𝒙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−</m:t>
                                </m:r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𝒙</m:t>
                                </m:r>
                                <m:r>
                                  <a:rPr lang="en-US" sz="1800" i="1" baseline="-25000" dirty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1800" i="1" dirty="0" err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h</m:t>
                                </m:r>
                                <m:r>
                                  <a:rPr lang="en-US" sz="1800" i="1" baseline="-25000" dirty="0" err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1800" b="1" dirty="0">
                    <a:latin typeface="+mj-lt"/>
                  </a:rPr>
                  <a:t>.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</a:rPr>
                  <a:t> estimates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+mj-lt"/>
                  </a:rPr>
                  <a:t> as a weighted average of kernel or basis functions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latin typeface="+mj-lt"/>
                  </a:rPr>
                  <a:t> and the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1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= 1,… ,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dirty="0">
                    <a:latin typeface="+mj-lt"/>
                  </a:rPr>
                  <a:t>.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This reminiscent of how we represent a digitally</a:t>
                </a:r>
                <a:br>
                  <a:rPr lang="en-US" sz="1800" b="1" dirty="0">
                    <a:latin typeface="+mj-lt"/>
                  </a:rPr>
                </a:br>
                <a:r>
                  <a:rPr lang="en-US" sz="1800" b="1" dirty="0">
                    <a:latin typeface="+mj-lt"/>
                  </a:rPr>
                  <a:t>sampled signal as a weighted sum of </a:t>
                </a:r>
                <a:r>
                  <a:rPr lang="en-US" sz="1800" b="1" dirty="0" err="1">
                    <a:latin typeface="+mj-lt"/>
                  </a:rPr>
                  <a:t>Sinc</a:t>
                </a:r>
                <a:r>
                  <a:rPr lang="en-US" sz="1800" b="1" dirty="0">
                    <a:latin typeface="+mj-lt"/>
                  </a:rPr>
                  <a:t> </a:t>
                </a:r>
                <a:br>
                  <a:rPr lang="en-US" sz="1800" b="1" dirty="0">
                    <a:latin typeface="+mj-lt"/>
                  </a:rPr>
                </a:br>
                <a:r>
                  <a:rPr lang="en-US" sz="1800" b="1" dirty="0">
                    <a:latin typeface="+mj-lt"/>
                  </a:rPr>
                  <a:t>functions (the Sampling Theorem). </a:t>
                </a:r>
              </a:p>
              <a:p>
                <a:pPr marL="165100" lvl="1" indent="-165100" eaLnBrk="1" hangingPunct="1"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•"/>
                  <a:defRPr/>
                </a:pPr>
                <a:r>
                  <a:rPr lang="en-US" sz="1800" b="1" dirty="0">
                    <a:latin typeface="+mj-lt"/>
                  </a:rPr>
                  <a:t>The sampling functions used in a Parzen Window</a:t>
                </a:r>
                <a:br>
                  <a:rPr lang="en-US" sz="1800" b="1" dirty="0">
                    <a:latin typeface="+mj-lt"/>
                  </a:rPr>
                </a:br>
                <a:r>
                  <a:rPr lang="en-US" sz="1800" b="1" dirty="0">
                    <a:latin typeface="+mj-lt"/>
                  </a:rPr>
                  <a:t>can be any form (e.g., Gaussian).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17131"/>
                <a:ext cx="8686800" cy="5824765"/>
              </a:xfrm>
              <a:prstGeom prst="rect">
                <a:avLst/>
              </a:prstGeom>
              <a:blipFill>
                <a:blip r:embed="rId2"/>
                <a:stretch>
                  <a:fillRect l="-1606" t="-4130" r="-73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878" name="Picture 110">
            <a:hlinkClick r:id="rId3"/>
            <a:extLst>
              <a:ext uri="{FF2B5EF4-FFF2-40B4-BE49-F238E27FC236}">
                <a16:creationId xmlns:a16="http://schemas.microsoft.com/office/drawing/2014/main" id="{B01286AD-33BE-984C-96B6-6D72E3A0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94" y="4505927"/>
            <a:ext cx="2979506" cy="173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702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35280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Gaussian Kernels</a:t>
            </a: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D9A202-00C1-D842-A012-8C6263E81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74" y="598932"/>
            <a:ext cx="6151652" cy="291942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80487BC-0CDE-244A-9AB2-4A41D998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70" y="3632660"/>
            <a:ext cx="6982860" cy="28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5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Example: Parzen Window Using A Gaussian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5748705" y="982292"/>
                <a:ext cx="3165108" cy="5073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165100" lvl="2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Wingdings" pitchFamily="2" charset="2"/>
                  </a:rPr>
                  <a:t>Let our Kernel be a normal distribution (Gaussian):</a:t>
                </a:r>
              </a:p>
              <a:p>
                <a:pPr marL="0" lvl="2" eaLnBrk="1" hangingPunct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𝜑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2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18" charset="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–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b="1" dirty="0">
                  <a:sym typeface="Wingdings" pitchFamily="2" charset="2"/>
                </a:endParaRPr>
              </a:p>
              <a:p>
                <a:pPr marL="173038" lvl="2" eaLnBrk="1" hangingPunct="1">
                  <a:spcAft>
                    <a:spcPts val="1200"/>
                  </a:spcAft>
                </a:pPr>
                <a:r>
                  <a:rPr lang="en-US" sz="1800" b="1" dirty="0">
                    <a:sym typeface="Symbol" pitchFamily="18" charset="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.</m:t>
                        </m:r>
                      </m:e>
                    </m:rad>
                  </m:oMath>
                </a14:m>
                <a:endParaRPr lang="en-US" sz="1800" dirty="0">
                  <a:sym typeface="Symbol" pitchFamily="18" charset="2"/>
                </a:endParaRPr>
              </a:p>
              <a:p>
                <a:pPr marL="173038" lvl="2" indent="-163513" eaLnBrk="1" hangingPunct="1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The constant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sym typeface="Symbol" pitchFamily="18" charset="2"/>
                      </a:rPr>
                      <m:t>h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 is known.</a:t>
                </a:r>
              </a:p>
              <a:p>
                <a:pPr marL="165100" lvl="2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ym typeface="Symbol" pitchFamily="18" charset="2"/>
                  </a:rPr>
                  <a:t>Thus:</a:t>
                </a:r>
              </a:p>
              <a:p>
                <a:pPr marL="234950" lvl="2" eaLnBrk="1" hangingPunct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𝑉</m:t>
                              </m:r>
                              <m:r>
                                <a:rPr lang="en-US" sz="1800" i="1" baseline="-25000" dirty="0" err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𝒙</m:t>
                                  </m:r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−</m:t>
                                  </m:r>
                                  <m:r>
                                    <a:rPr lang="en-US" sz="1800" b="1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𝒙</m:t>
                                  </m:r>
                                  <m:r>
                                    <a:rPr lang="en-US" sz="1800" i="1" baseline="-25000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1800" i="1" dirty="0" err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h</m:t>
                                  </m:r>
                                  <m:r>
                                    <a:rPr lang="en-US" sz="1800" i="1" baseline="-25000" dirty="0" err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858838" lvl="2" eaLnBrk="1" hangingPunct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fPr>
                            <m:num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h</m:t>
                              </m:r>
                              <m:r>
                                <a:rPr lang="en-US" sz="1800" i="1" baseline="-25000" dirty="0" err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–</m:t>
                                      </m:r>
                                      <m:d>
                                        <m:dPr>
                                          <m:ctrlPr>
                                            <a:rPr lang="en-US" sz="1800" i="1" dirty="0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dirty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800" b="1" i="1" dirty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1800" i="1" dirty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800" b="1" i="1" dirty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1800" i="1" baseline="-25000" dirty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𝑖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800" i="1" dirty="0" err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en-US" sz="1800" i="1" baseline="-25000" dirty="0" err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𝑛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165100" lvl="2" indent="-16510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 is an average of normal densities centered at the samples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𝑖</m:t>
                    </m:r>
                  </m:oMath>
                </a14:m>
                <a:r>
                  <a:rPr lang="en-US" sz="1800" b="1" dirty="0">
                    <a:sym typeface="Symbol" pitchFamily="18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8705" y="982292"/>
                <a:ext cx="3165108" cy="5073248"/>
              </a:xfrm>
              <a:prstGeom prst="rect">
                <a:avLst/>
              </a:prstGeom>
              <a:blipFill>
                <a:blip r:embed="rId2"/>
                <a:stretch>
                  <a:fillRect l="-4000" t="-1500" r="-3200" b="-7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7CCD40D0-ADD5-2C4D-8892-6656762E2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93949"/>
            <a:ext cx="5521692" cy="4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2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2438400" cy="3048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 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0"/>
            <a:ext cx="8686800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Alternate Approach: Nearest Neighbor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241117" y="589937"/>
                <a:ext cx="8686800" cy="5666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noAutofit/>
              </a:bodyPr>
              <a:lstStyle/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Goal: a solution for the problem of the unknown “best” window function.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Can be viewed as a data-driven approach to classification.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Approach: Estimate density using actual labeled (training) data points.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Let the cell volume be a function of the training data.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Center a cell about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and let it grow until it captures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samples.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</a:t>
                </a:r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data samples</a:t>
                </a:r>
                <a:r>
                  <a:rPr lang="en-US" sz="18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are called the</a:t>
                </a:r>
                <a:r>
                  <a:rPr lang="en-US" sz="1800" b="1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nearest-neighbors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65100" lvl="1" indent="-165100" eaLnBrk="1" hangingPunct="1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Two possibilities can occur:</a:t>
                </a:r>
              </a:p>
              <a:p>
                <a:pPr marL="344488" lvl="1" indent="-179388" eaLnBrk="1" hangingPunct="1">
                  <a:spcAft>
                    <a:spcPts val="600"/>
                  </a:spcAft>
                  <a:buFont typeface="Wingdings" pitchFamily="2" charset="2"/>
                  <a:buChar char="§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Density is high near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; therefore 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the cell will be small which 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provides good resolution.</a:t>
                </a:r>
              </a:p>
              <a:p>
                <a:pPr marL="344488" lvl="1" indent="-179388" eaLnBrk="1" hangingPunct="1">
                  <a:spcAft>
                    <a:spcPts val="1200"/>
                  </a:spcAft>
                  <a:buFont typeface="Wingdings" pitchFamily="2" charset="2"/>
                  <a:buChar char="§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Density is low; therefore the cell 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will grow large and stop until 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higher density regions are reached.</a:t>
                </a:r>
              </a:p>
              <a:p>
                <a:pPr marL="165100" lvl="1" indent="-165100" eaLnBrk="1" hangingPunct="1">
                  <a:spcAft>
                    <a:spcPts val="1200"/>
                  </a:spcAft>
                  <a:buFont typeface="Arial" pitchFamily="34" charset="0"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We can obtain a family of estimates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by setting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cs typeface="Tahoma" pitchFamily="34" charset="0"/>
                    <a:sym typeface="Symbol" pitchFamily="18" charset="2"/>
                  </a:rPr>
                  <a:t> and choosing </a:t>
                </a:r>
                <a:br>
                  <a:rPr lang="en-US" sz="1800" b="1" dirty="0">
                    <a:solidFill>
                      <a:schemeClr val="bg1"/>
                    </a:solidFill>
                    <a:cs typeface="Tahoma" pitchFamily="34" charset="0"/>
                    <a:sym typeface="Symbol" pitchFamily="18" charset="2"/>
                  </a:rPr>
                </a:br>
                <a:r>
                  <a:rPr lang="en-US" sz="1800" b="1" dirty="0">
                    <a:solidFill>
                      <a:schemeClr val="bg1"/>
                    </a:solidFill>
                    <a:cs typeface="Tahoma" pitchFamily="34" charset="0"/>
                    <a:sym typeface="Symbol" pitchFamily="18" charset="2"/>
                  </a:rPr>
                  <a:t>different values for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baseline="-25000" dirty="0">
                    <a:solidFill>
                      <a:schemeClr val="bg1"/>
                    </a:solidFill>
                    <a:cs typeface="Tahoma" pitchFamily="34" charset="0"/>
                    <a:sym typeface="Symbol" pitchFamily="18" charset="2"/>
                  </a:rPr>
                  <a:t>.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17" y="589937"/>
                <a:ext cx="8686800" cy="5666167"/>
              </a:xfrm>
              <a:prstGeom prst="rect">
                <a:avLst/>
              </a:prstGeom>
              <a:blipFill>
                <a:blip r:embed="rId2"/>
                <a:stretch>
                  <a:fillRect l="-1606" t="-1342" b="-156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833B1E4-0C87-A545-A2D5-A864C44B1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56" y="3429000"/>
            <a:ext cx="4461687" cy="28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lecture_title</Template>
  <TotalTime>8551</TotalTime>
  <Words>1970</Words>
  <Application>Microsoft Macintosh PowerPoint</Application>
  <PresentationFormat>Letter Paper (8.5x11 in)</PresentationFormat>
  <Paragraphs>134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Cambria Math</vt:lpstr>
      <vt:lpstr>Times New Roman</vt:lpstr>
      <vt:lpstr>Wingdings</vt:lpstr>
      <vt:lpstr>isip_default</vt:lpstr>
      <vt:lpstr>1_lecture_title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Gateway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Joseph Picone</cp:lastModifiedBy>
  <cp:revision>465</cp:revision>
  <dcterms:created xsi:type="dcterms:W3CDTF">2002-09-12T17:13:32Z</dcterms:created>
  <dcterms:modified xsi:type="dcterms:W3CDTF">2023-03-13T12:48:58Z</dcterms:modified>
</cp:coreProperties>
</file>